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 varScale="1">
        <p:scale>
          <a:sx n="127" d="100"/>
          <a:sy n="127" d="100"/>
        </p:scale>
        <p:origin x="3858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909674"/>
              </p:ext>
            </p:extLst>
          </p:nvPr>
        </p:nvGraphicFramePr>
        <p:xfrm>
          <a:off x="539750" y="5111750"/>
          <a:ext cx="5438775" cy="301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97885" imgH="3037293" progId="Word.Document.8">
                  <p:embed/>
                </p:oleObj>
              </mc:Choice>
              <mc:Fallback>
                <p:oleObj name="Document" r:id="rId2" imgW="5497885" imgH="3037293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111750"/>
                        <a:ext cx="5438775" cy="301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V(StateGraph) = {Oregon, Alaska, Texas, Hawaii, Vermont, NewYork,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E(StateGraph)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429000"/>
            <a:ext cx="5791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7171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8600" indent="-228600">
              <a:spcBef>
                <a:spcPct val="0"/>
              </a:spcBef>
              <a:buFontTx/>
              <a:buAutoNum type="arabicPeriod"/>
            </a:pPr>
            <a:r>
              <a:rPr lang="en-US" altLang="en-US" sz="1200" dirty="0"/>
              <a:t>Draw the </a:t>
            </a:r>
            <a:r>
              <a:rPr lang="en-US" altLang="en-US" sz="1200" dirty="0" err="1"/>
              <a:t>StateGraph</a:t>
            </a:r>
            <a:endParaRPr lang="en-US" altLang="en-US" sz="1200" dirty="0"/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US" altLang="en-US" sz="1200" dirty="0"/>
          </a:p>
          <a:p>
            <a:pPr marL="228600" indent="-228600">
              <a:spcBef>
                <a:spcPct val="0"/>
              </a:spcBef>
              <a:buFontTx/>
              <a:buAutoNum type="arabicPeriod"/>
            </a:pPr>
            <a:endParaRPr lang="en-US" altLang="en-US" sz="1200" dirty="0"/>
          </a:p>
          <a:p>
            <a:pPr>
              <a:spcBef>
                <a:spcPct val="0"/>
              </a:spcBef>
              <a:buNone/>
            </a:pPr>
            <a:endParaRPr lang="en-US" altLang="en-US" sz="1200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CE05242-6E09-85D4-690C-8C6F6367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62" y="2011363"/>
            <a:ext cx="4089938" cy="29006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914400" y="1447800"/>
            <a:ext cx="5486400" cy="2590800"/>
            <a:chOff x="381000" y="6248400"/>
            <a:chExt cx="5486400" cy="25908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50515A3-7AEC-4F11-96B7-7933E596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6553200"/>
              <a:ext cx="1143000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5492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192F6-08D0-CF83-BCA5-D542B8D249FD}"/>
              </a:ext>
            </a:extLst>
          </p:cNvPr>
          <p:cNvSpPr txBox="1"/>
          <p:nvPr/>
        </p:nvSpPr>
        <p:spPr>
          <a:xfrm>
            <a:off x="914400" y="1676400"/>
            <a:ext cx="1143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Alaska</a:t>
            </a:r>
          </a:p>
          <a:p>
            <a:endParaRPr lang="en-US" sz="1200" dirty="0"/>
          </a:p>
          <a:p>
            <a:r>
              <a:rPr lang="en-US" sz="1200" dirty="0"/>
              <a:t>California</a:t>
            </a:r>
          </a:p>
          <a:p>
            <a:endParaRPr lang="en-US" sz="1200" dirty="0"/>
          </a:p>
          <a:p>
            <a:r>
              <a:rPr lang="en-US" sz="1200" dirty="0"/>
              <a:t>Hawaii</a:t>
            </a:r>
          </a:p>
          <a:p>
            <a:endParaRPr lang="en-US" sz="1200" dirty="0"/>
          </a:p>
          <a:p>
            <a:r>
              <a:rPr lang="en-US" sz="1200" dirty="0"/>
              <a:t>New York</a:t>
            </a:r>
          </a:p>
          <a:p>
            <a:endParaRPr lang="en-US" sz="1200" dirty="0"/>
          </a:p>
          <a:p>
            <a:r>
              <a:rPr lang="en-US" sz="1200" dirty="0"/>
              <a:t>Oregon</a:t>
            </a:r>
          </a:p>
          <a:p>
            <a:endParaRPr lang="en-US" sz="1200" dirty="0"/>
          </a:p>
          <a:p>
            <a:r>
              <a:rPr lang="en-US" sz="1200" dirty="0"/>
              <a:t>Texas</a:t>
            </a:r>
          </a:p>
          <a:p>
            <a:endParaRPr lang="en-US" sz="1200" dirty="0"/>
          </a:p>
          <a:p>
            <a:r>
              <a:rPr lang="en-US" sz="1200" dirty="0"/>
              <a:t>Vermont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401BF-EEAC-A65E-8476-A36E81F6832F}"/>
              </a:ext>
            </a:extLst>
          </p:cNvPr>
          <p:cNvSpPr txBox="1"/>
          <p:nvPr/>
        </p:nvSpPr>
        <p:spPr>
          <a:xfrm>
            <a:off x="2514600" y="1752600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0  0  0  0  1  0  0</a:t>
            </a:r>
          </a:p>
          <a:p>
            <a:endParaRPr lang="en-US" sz="1200" dirty="0"/>
          </a:p>
          <a:p>
            <a:r>
              <a:rPr lang="en-US" sz="1200" dirty="0"/>
              <a:t>0  0  0  0  0  0  0</a:t>
            </a:r>
          </a:p>
          <a:p>
            <a:endParaRPr lang="en-US" sz="1200" dirty="0"/>
          </a:p>
          <a:p>
            <a:pPr marL="228600" indent="-228600">
              <a:buAutoNum type="arabicPlain"/>
            </a:pPr>
            <a:r>
              <a:rPr lang="en-US" sz="1200" dirty="0"/>
              <a:t>1  0  1  0  1  0</a:t>
            </a:r>
          </a:p>
          <a:p>
            <a:endParaRPr lang="en-US" sz="1200" dirty="0"/>
          </a:p>
          <a:p>
            <a:r>
              <a:rPr lang="en-US" sz="1200" dirty="0"/>
              <a:t>0    0   0   0   0   0   0</a:t>
            </a:r>
          </a:p>
          <a:p>
            <a:endParaRPr lang="en-US" sz="1200" dirty="0"/>
          </a:p>
          <a:p>
            <a:r>
              <a:rPr lang="en-US" sz="1200" dirty="0"/>
              <a:t>0    0   0   0   0   0   0</a:t>
            </a:r>
          </a:p>
          <a:p>
            <a:endParaRPr lang="en-US" sz="1200" dirty="0"/>
          </a:p>
          <a:p>
            <a:r>
              <a:rPr lang="en-US" sz="1200" dirty="0"/>
              <a:t>0   0   1  0    0    0   1</a:t>
            </a:r>
          </a:p>
          <a:p>
            <a:endParaRPr lang="en-US" sz="1200" dirty="0"/>
          </a:p>
          <a:p>
            <a:r>
              <a:rPr lang="en-US" sz="1200" dirty="0"/>
              <a:t>1   1    0     0     0    0   0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97336-6CA9-DFE6-2B6B-AF07A3734655}"/>
              </a:ext>
            </a:extLst>
          </p:cNvPr>
          <p:cNvSpPr txBox="1"/>
          <p:nvPr/>
        </p:nvSpPr>
        <p:spPr>
          <a:xfrm>
            <a:off x="990600" y="6172200"/>
            <a:ext cx="129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Alaska</a:t>
            </a:r>
          </a:p>
          <a:p>
            <a:endParaRPr lang="en-US" sz="1200" dirty="0"/>
          </a:p>
          <a:p>
            <a:r>
              <a:rPr lang="en-US" sz="1200" dirty="0"/>
              <a:t>California</a:t>
            </a:r>
          </a:p>
          <a:p>
            <a:endParaRPr lang="en-US" sz="1200" dirty="0"/>
          </a:p>
          <a:p>
            <a:r>
              <a:rPr lang="en-US" sz="1200" dirty="0"/>
              <a:t>Hawaii</a:t>
            </a:r>
          </a:p>
          <a:p>
            <a:endParaRPr lang="en-US" sz="1200" dirty="0"/>
          </a:p>
          <a:p>
            <a:r>
              <a:rPr lang="en-US" sz="1200" dirty="0"/>
              <a:t>New York</a:t>
            </a:r>
          </a:p>
          <a:p>
            <a:endParaRPr lang="en-US" sz="1200" dirty="0"/>
          </a:p>
          <a:p>
            <a:r>
              <a:rPr lang="en-US" sz="1200" dirty="0"/>
              <a:t>Oregon</a:t>
            </a:r>
          </a:p>
          <a:p>
            <a:endParaRPr lang="en-US" sz="1200" dirty="0"/>
          </a:p>
          <a:p>
            <a:r>
              <a:rPr lang="en-US" sz="1200" dirty="0"/>
              <a:t>Texas</a:t>
            </a:r>
          </a:p>
          <a:p>
            <a:endParaRPr lang="en-US" sz="1200" dirty="0"/>
          </a:p>
          <a:p>
            <a:r>
              <a:rPr lang="en-US" sz="1200" dirty="0"/>
              <a:t>Vermont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34467D-4B0B-11E9-7A2D-A2CD43727281}"/>
              </a:ext>
            </a:extLst>
          </p:cNvPr>
          <p:cNvCxnSpPr/>
          <p:nvPr/>
        </p:nvCxnSpPr>
        <p:spPr bwMode="auto">
          <a:xfrm>
            <a:off x="1600200" y="6324600"/>
            <a:ext cx="990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B19DEE-D40A-045D-9E84-CABA6B3FF343}"/>
              </a:ext>
            </a:extLst>
          </p:cNvPr>
          <p:cNvSpPr txBox="1"/>
          <p:nvPr/>
        </p:nvSpPr>
        <p:spPr>
          <a:xfrm>
            <a:off x="2667000" y="618610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Oregon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3DF70-3AC5-5755-A3B3-F6AA3041ED4D}"/>
              </a:ext>
            </a:extLst>
          </p:cNvPr>
          <p:cNvSpPr/>
          <p:nvPr/>
        </p:nvSpPr>
        <p:spPr bwMode="auto">
          <a:xfrm>
            <a:off x="2738997" y="6186100"/>
            <a:ext cx="646331" cy="2769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Oregon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D289F-080D-DB16-DE7C-1C290464EA94}"/>
              </a:ext>
            </a:extLst>
          </p:cNvPr>
          <p:cNvCxnSpPr>
            <a:stCxn id="13" idx="3"/>
          </p:cNvCxnSpPr>
          <p:nvPr/>
        </p:nvCxnSpPr>
        <p:spPr bwMode="auto">
          <a:xfrm flipV="1">
            <a:off x="3385328" y="6324599"/>
            <a:ext cx="27227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DE17BD-05DF-79F6-2C46-284463E23244}"/>
              </a:ext>
            </a:extLst>
          </p:cNvPr>
          <p:cNvCxnSpPr/>
          <p:nvPr/>
        </p:nvCxnSpPr>
        <p:spPr bwMode="auto">
          <a:xfrm>
            <a:off x="3657600" y="6324599"/>
            <a:ext cx="0" cy="304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9E98A0-CDC5-193A-EE8D-478A64959B95}"/>
              </a:ext>
            </a:extLst>
          </p:cNvPr>
          <p:cNvCxnSpPr/>
          <p:nvPr/>
        </p:nvCxnSpPr>
        <p:spPr bwMode="auto">
          <a:xfrm>
            <a:off x="1752600" y="6705600"/>
            <a:ext cx="838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2301E6-D344-C32C-61C8-612D62F24BD9}"/>
              </a:ext>
            </a:extLst>
          </p:cNvPr>
          <p:cNvCxnSpPr/>
          <p:nvPr/>
        </p:nvCxnSpPr>
        <p:spPr bwMode="auto">
          <a:xfrm>
            <a:off x="2590800" y="6705600"/>
            <a:ext cx="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461444-729E-8E2C-5003-3B2B9CA6ED6D}"/>
              </a:ext>
            </a:extLst>
          </p:cNvPr>
          <p:cNvCxnSpPr/>
          <p:nvPr/>
        </p:nvCxnSpPr>
        <p:spPr bwMode="auto">
          <a:xfrm>
            <a:off x="1600200" y="7086600"/>
            <a:ext cx="1219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8F2F4B4-185F-B652-B189-B73418E0CDCF}"/>
              </a:ext>
            </a:extLst>
          </p:cNvPr>
          <p:cNvSpPr/>
          <p:nvPr/>
        </p:nvSpPr>
        <p:spPr bwMode="auto">
          <a:xfrm>
            <a:off x="2819399" y="6948100"/>
            <a:ext cx="609601" cy="2769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Alaska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2E6DEF-E013-3904-145E-184E5F20D0C3}"/>
              </a:ext>
            </a:extLst>
          </p:cNvPr>
          <p:cNvCxnSpPr>
            <a:stCxn id="26" idx="3"/>
          </p:cNvCxnSpPr>
          <p:nvPr/>
        </p:nvCxnSpPr>
        <p:spPr bwMode="auto">
          <a:xfrm flipV="1">
            <a:off x="3429000" y="7086599"/>
            <a:ext cx="3048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A104FA9-3976-FF1A-03C0-3E678F458A71}"/>
              </a:ext>
            </a:extLst>
          </p:cNvPr>
          <p:cNvSpPr/>
          <p:nvPr/>
        </p:nvSpPr>
        <p:spPr bwMode="auto">
          <a:xfrm>
            <a:off x="3733800" y="6948100"/>
            <a:ext cx="838200" cy="2769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California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227A6-35D7-1525-0713-50FA408CBFC3}"/>
              </a:ext>
            </a:extLst>
          </p:cNvPr>
          <p:cNvCxnSpPr>
            <a:stCxn id="29" idx="3"/>
          </p:cNvCxnSpPr>
          <p:nvPr/>
        </p:nvCxnSpPr>
        <p:spPr bwMode="auto">
          <a:xfrm flipV="1">
            <a:off x="4572000" y="7086599"/>
            <a:ext cx="3048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72" name="Rectangle 3071">
            <a:extLst>
              <a:ext uri="{FF2B5EF4-FFF2-40B4-BE49-F238E27FC236}">
                <a16:creationId xmlns:a16="http://schemas.microsoft.com/office/drawing/2014/main" id="{DE4E50FF-B949-1201-7B2C-C7804B41C257}"/>
              </a:ext>
            </a:extLst>
          </p:cNvPr>
          <p:cNvSpPr/>
          <p:nvPr/>
        </p:nvSpPr>
        <p:spPr bwMode="auto">
          <a:xfrm>
            <a:off x="4883098" y="6948100"/>
            <a:ext cx="609600" cy="2769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NY</a:t>
            </a:r>
          </a:p>
        </p:txBody>
      </p:sp>
      <p:cxnSp>
        <p:nvCxnSpPr>
          <p:cNvPr id="3076" name="Straight Arrow Connector 3075">
            <a:extLst>
              <a:ext uri="{FF2B5EF4-FFF2-40B4-BE49-F238E27FC236}">
                <a16:creationId xmlns:a16="http://schemas.microsoft.com/office/drawing/2014/main" id="{65747621-B291-0D56-BBC6-0EC36338CA9E}"/>
              </a:ext>
            </a:extLst>
          </p:cNvPr>
          <p:cNvCxnSpPr>
            <a:stCxn id="3072" idx="3"/>
          </p:cNvCxnSpPr>
          <p:nvPr/>
        </p:nvCxnSpPr>
        <p:spPr bwMode="auto">
          <a:xfrm flipV="1">
            <a:off x="5492698" y="7086599"/>
            <a:ext cx="29850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77" name="Rectangle 3076">
            <a:extLst>
              <a:ext uri="{FF2B5EF4-FFF2-40B4-BE49-F238E27FC236}">
                <a16:creationId xmlns:a16="http://schemas.microsoft.com/office/drawing/2014/main" id="{C3C5CEA6-1E16-D5E3-BAEE-21E17ACE2D98}"/>
              </a:ext>
            </a:extLst>
          </p:cNvPr>
          <p:cNvSpPr/>
          <p:nvPr/>
        </p:nvSpPr>
        <p:spPr bwMode="auto">
          <a:xfrm>
            <a:off x="5791199" y="6934200"/>
            <a:ext cx="838199" cy="2908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Texas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D54650-EC64-11CA-C018-49C969BC8BA0}"/>
              </a:ext>
            </a:extLst>
          </p:cNvPr>
          <p:cNvCxnSpPr/>
          <p:nvPr/>
        </p:nvCxnSpPr>
        <p:spPr bwMode="auto">
          <a:xfrm>
            <a:off x="1752600" y="7391400"/>
            <a:ext cx="838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8FAFE9-5565-68C1-06B7-7D548099F631}"/>
              </a:ext>
            </a:extLst>
          </p:cNvPr>
          <p:cNvCxnSpPr/>
          <p:nvPr/>
        </p:nvCxnSpPr>
        <p:spPr bwMode="auto">
          <a:xfrm>
            <a:off x="2590800" y="7391400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ADAD32-534B-E7E6-6DAD-6A939F1C1321}"/>
              </a:ext>
            </a:extLst>
          </p:cNvPr>
          <p:cNvCxnSpPr/>
          <p:nvPr/>
        </p:nvCxnSpPr>
        <p:spPr bwMode="auto">
          <a:xfrm>
            <a:off x="1600200" y="7772400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FBDB35-D6D1-E9A8-88C1-B76766B8B4FD}"/>
              </a:ext>
            </a:extLst>
          </p:cNvPr>
          <p:cNvCxnSpPr/>
          <p:nvPr/>
        </p:nvCxnSpPr>
        <p:spPr bwMode="auto">
          <a:xfrm>
            <a:off x="2514600" y="7772400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DDA3C3-98DC-E508-5B34-CC7F72576577}"/>
              </a:ext>
            </a:extLst>
          </p:cNvPr>
          <p:cNvCxnSpPr/>
          <p:nvPr/>
        </p:nvCxnSpPr>
        <p:spPr bwMode="auto">
          <a:xfrm>
            <a:off x="1600200" y="8153400"/>
            <a:ext cx="12191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73" name="Rectangle 3072">
            <a:extLst>
              <a:ext uri="{FF2B5EF4-FFF2-40B4-BE49-F238E27FC236}">
                <a16:creationId xmlns:a16="http://schemas.microsoft.com/office/drawing/2014/main" id="{831DFA13-4F66-F8A0-21C4-E36481D87C57}"/>
              </a:ext>
            </a:extLst>
          </p:cNvPr>
          <p:cNvSpPr/>
          <p:nvPr/>
        </p:nvSpPr>
        <p:spPr bwMode="auto">
          <a:xfrm>
            <a:off x="2819399" y="8077200"/>
            <a:ext cx="914401" cy="2769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</a:rPr>
              <a:t>Vermont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79" name="Straight Arrow Connector 3078">
            <a:extLst>
              <a:ext uri="{FF2B5EF4-FFF2-40B4-BE49-F238E27FC236}">
                <a16:creationId xmlns:a16="http://schemas.microsoft.com/office/drawing/2014/main" id="{1B2776A7-C84A-BFED-A97D-8192FC1A0D81}"/>
              </a:ext>
            </a:extLst>
          </p:cNvPr>
          <p:cNvCxnSpPr>
            <a:stCxn id="3073" idx="3"/>
          </p:cNvCxnSpPr>
          <p:nvPr/>
        </p:nvCxnSpPr>
        <p:spPr bwMode="auto">
          <a:xfrm>
            <a:off x="3733800" y="8215698"/>
            <a:ext cx="838200" cy="139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0" name="Rectangle 3079">
            <a:extLst>
              <a:ext uri="{FF2B5EF4-FFF2-40B4-BE49-F238E27FC236}">
                <a16:creationId xmlns:a16="http://schemas.microsoft.com/office/drawing/2014/main" id="{6A527CA1-F186-4849-936B-29D27D3B8CD8}"/>
              </a:ext>
            </a:extLst>
          </p:cNvPr>
          <p:cNvSpPr/>
          <p:nvPr/>
        </p:nvSpPr>
        <p:spPr bwMode="auto">
          <a:xfrm>
            <a:off x="4572000" y="8077200"/>
            <a:ext cx="838200" cy="2769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Hawaii</a:t>
            </a:r>
          </a:p>
        </p:txBody>
      </p: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278922CF-6A2C-0C6D-7001-17C7678D5A6C}"/>
              </a:ext>
            </a:extLst>
          </p:cNvPr>
          <p:cNvCxnSpPr/>
          <p:nvPr/>
        </p:nvCxnSpPr>
        <p:spPr bwMode="auto">
          <a:xfrm>
            <a:off x="6324600" y="7086599"/>
            <a:ext cx="381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CB95C102-05C2-20B3-6816-6839AA870903}"/>
              </a:ext>
            </a:extLst>
          </p:cNvPr>
          <p:cNvCxnSpPr/>
          <p:nvPr/>
        </p:nvCxnSpPr>
        <p:spPr bwMode="auto">
          <a:xfrm>
            <a:off x="6705600" y="7086599"/>
            <a:ext cx="0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944A2887-FB73-8867-4DAA-F2BA6C423949}"/>
              </a:ext>
            </a:extLst>
          </p:cNvPr>
          <p:cNvCxnSpPr>
            <a:stCxn id="3080" idx="3"/>
          </p:cNvCxnSpPr>
          <p:nvPr/>
        </p:nvCxnSpPr>
        <p:spPr bwMode="auto">
          <a:xfrm>
            <a:off x="5410200" y="8215697"/>
            <a:ext cx="38099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88" name="Straight Arrow Connector 3087">
            <a:extLst>
              <a:ext uri="{FF2B5EF4-FFF2-40B4-BE49-F238E27FC236}">
                <a16:creationId xmlns:a16="http://schemas.microsoft.com/office/drawing/2014/main" id="{7E675D97-5C4F-A3E2-BE4D-ECAE1012FF2B}"/>
              </a:ext>
            </a:extLst>
          </p:cNvPr>
          <p:cNvCxnSpPr/>
          <p:nvPr/>
        </p:nvCxnSpPr>
        <p:spPr bwMode="auto">
          <a:xfrm>
            <a:off x="5791199" y="8229600"/>
            <a:ext cx="0" cy="2630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90" name="Straight Arrow Connector 3089">
            <a:extLst>
              <a:ext uri="{FF2B5EF4-FFF2-40B4-BE49-F238E27FC236}">
                <a16:creationId xmlns:a16="http://schemas.microsoft.com/office/drawing/2014/main" id="{AAD8587D-27F2-83A8-1A2E-2A901232C2CE}"/>
              </a:ext>
            </a:extLst>
          </p:cNvPr>
          <p:cNvCxnSpPr/>
          <p:nvPr/>
        </p:nvCxnSpPr>
        <p:spPr bwMode="auto">
          <a:xfrm>
            <a:off x="1752600" y="8492690"/>
            <a:ext cx="914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E95E7E4C-41DA-0062-286C-86142A7B0F28}"/>
              </a:ext>
            </a:extLst>
          </p:cNvPr>
          <p:cNvSpPr/>
          <p:nvPr/>
        </p:nvSpPr>
        <p:spPr bwMode="auto">
          <a:xfrm>
            <a:off x="2738997" y="8382001"/>
            <a:ext cx="838200" cy="2630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Alaska</a:t>
            </a:r>
          </a:p>
        </p:txBody>
      </p:sp>
      <p:cxnSp>
        <p:nvCxnSpPr>
          <p:cNvPr id="3093" name="Straight Arrow Connector 3092">
            <a:extLst>
              <a:ext uri="{FF2B5EF4-FFF2-40B4-BE49-F238E27FC236}">
                <a16:creationId xmlns:a16="http://schemas.microsoft.com/office/drawing/2014/main" id="{25E228BE-103C-7D4C-F0A3-9433C13783C7}"/>
              </a:ext>
            </a:extLst>
          </p:cNvPr>
          <p:cNvCxnSpPr>
            <a:stCxn id="3091" idx="3"/>
          </p:cNvCxnSpPr>
          <p:nvPr/>
        </p:nvCxnSpPr>
        <p:spPr bwMode="auto">
          <a:xfrm>
            <a:off x="3577197" y="8513543"/>
            <a:ext cx="4995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6283B7A9-AA80-FB21-11B2-3C2A97ECBF0D}"/>
              </a:ext>
            </a:extLst>
          </p:cNvPr>
          <p:cNvSpPr/>
          <p:nvPr/>
        </p:nvSpPr>
        <p:spPr bwMode="auto">
          <a:xfrm>
            <a:off x="4152900" y="8492690"/>
            <a:ext cx="838193" cy="3465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Times New Roman" pitchFamily="18" charset="0"/>
              </a:rPr>
              <a:t>California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96" name="Straight Arrow Connector 3095">
            <a:extLst>
              <a:ext uri="{FF2B5EF4-FFF2-40B4-BE49-F238E27FC236}">
                <a16:creationId xmlns:a16="http://schemas.microsoft.com/office/drawing/2014/main" id="{461B3ABB-2931-87A8-E648-FBA21CABAC62}"/>
              </a:ext>
            </a:extLst>
          </p:cNvPr>
          <p:cNvCxnSpPr>
            <a:stCxn id="3094" idx="3"/>
          </p:cNvCxnSpPr>
          <p:nvPr/>
        </p:nvCxnSpPr>
        <p:spPr bwMode="auto">
          <a:xfrm flipV="1">
            <a:off x="4991093" y="8665190"/>
            <a:ext cx="266707" cy="7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98" name="Straight Arrow Connector 3097">
            <a:extLst>
              <a:ext uri="{FF2B5EF4-FFF2-40B4-BE49-F238E27FC236}">
                <a16:creationId xmlns:a16="http://schemas.microsoft.com/office/drawing/2014/main" id="{1F2849E2-7FFD-168C-482C-0FE3B3803DEC}"/>
              </a:ext>
            </a:extLst>
          </p:cNvPr>
          <p:cNvCxnSpPr/>
          <p:nvPr/>
        </p:nvCxnSpPr>
        <p:spPr bwMode="auto">
          <a:xfrm>
            <a:off x="5257800" y="8665190"/>
            <a:ext cx="0" cy="3465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0534"/>
            <a:ext cx="57042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FF0000"/>
                </a:solidFill>
              </a:rPr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solidFill>
                  <a:srgbClr val="FF0000"/>
                </a:solidFill>
              </a:rPr>
              <a:t>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3962400"/>
            <a:ext cx="39785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8600" indent="-228600">
              <a:spcBef>
                <a:spcPct val="0"/>
              </a:spcBef>
              <a:buFontTx/>
              <a:buAutoNum type="arabicPeriod" startAt="5"/>
            </a:pPr>
            <a:r>
              <a:rPr lang="en-US" altLang="en-US" sz="1200" dirty="0"/>
              <a:t>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  <a:p>
            <a:pPr>
              <a:spcBef>
                <a:spcPct val="0"/>
              </a:spcBef>
              <a:buNone/>
            </a:pPr>
            <a:endParaRPr lang="en-US" altLang="en-US" sz="1200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Washington (600)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Houston  (800)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Austin (2100)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Dallas (1900)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Chicago  (2800)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Atlanta – Denver (2680)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9496F32-820E-C044-E39F-5C6E03AF9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59407"/>
            <a:ext cx="2743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274320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9BC831-1B46-629D-B4F6-FC97C48BB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68800"/>
            <a:ext cx="358140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466507F-4C13-C307-9F84-09F0AF9D6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5791200" cy="5410200"/>
          </a:xfrm>
          <a:prstGeom prst="rect">
            <a:avLst/>
          </a:prstGeom>
        </p:spPr>
      </p:pic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AD00B-9030-19F8-22F3-91A9724D9E76}"/>
              </a:ext>
            </a:extLst>
          </p:cNvPr>
          <p:cNvSpPr txBox="1"/>
          <p:nvPr/>
        </p:nvSpPr>
        <p:spPr>
          <a:xfrm>
            <a:off x="990600" y="4114800"/>
            <a:ext cx="3876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0 1 2 3 4 5 6 7 8 9</a:t>
            </a:r>
          </a:p>
          <a:p>
            <a:r>
              <a:rPr lang="en-US" dirty="0" err="1"/>
              <a:t>predCount</a:t>
            </a:r>
            <a:r>
              <a:rPr lang="en-US" dirty="0"/>
              <a:t>: 0 0 0 0 0 0 0 0 0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28826-13A1-FA1B-59E9-F546FA4CC20A}"/>
              </a:ext>
            </a:extLst>
          </p:cNvPr>
          <p:cNvSpPr txBox="1"/>
          <p:nvPr/>
        </p:nvSpPr>
        <p:spPr>
          <a:xfrm>
            <a:off x="189098" y="4957215"/>
            <a:ext cx="4677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0 1 2 3 4 5 6 7 8 9</a:t>
            </a:r>
          </a:p>
          <a:p>
            <a:r>
              <a:rPr lang="en-US" dirty="0" err="1"/>
              <a:t>topologicalOrder</a:t>
            </a:r>
            <a:r>
              <a:rPr lang="en-US" dirty="0"/>
              <a:t>: 0 7 1 2 5 6 4 8 3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0CECA-51C7-8644-0A21-58005D9BAF82}"/>
              </a:ext>
            </a:extLst>
          </p:cNvPr>
          <p:cNvSpPr txBox="1"/>
          <p:nvPr/>
        </p:nvSpPr>
        <p:spPr>
          <a:xfrm>
            <a:off x="838200" y="58865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11CA00-07CF-8FF1-CEF1-98203E5DF709}"/>
              </a:ext>
            </a:extLst>
          </p:cNvPr>
          <p:cNvSpPr txBox="1"/>
          <p:nvPr/>
        </p:nvSpPr>
        <p:spPr>
          <a:xfrm>
            <a:off x="990600" y="4343400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Start</a:t>
            </a:r>
          </a:p>
          <a:p>
            <a:pPr marL="228600" indent="-228600">
              <a:buAutoNum type="arabicPeriod"/>
            </a:pPr>
            <a:r>
              <a:rPr lang="en-US" sz="1200" dirty="0"/>
              <a:t>Discrete Math</a:t>
            </a:r>
          </a:p>
          <a:p>
            <a:pPr marL="228600" indent="-228600">
              <a:buAutoNum type="arabicPeriod"/>
            </a:pPr>
            <a:r>
              <a:rPr lang="en-US" sz="1200" dirty="0"/>
              <a:t>Programming 1</a:t>
            </a:r>
          </a:p>
          <a:p>
            <a:pPr marL="228600" indent="-228600">
              <a:buAutoNum type="arabicPeriod"/>
            </a:pPr>
            <a:r>
              <a:rPr lang="en-US" sz="1200" dirty="0"/>
              <a:t>Programming 2</a:t>
            </a:r>
          </a:p>
          <a:p>
            <a:pPr marL="228600" indent="-228600">
              <a:buAutoNum type="arabicPeriod"/>
            </a:pPr>
            <a:r>
              <a:rPr lang="en-US" sz="1200" dirty="0"/>
              <a:t>Computer Organization</a:t>
            </a:r>
          </a:p>
          <a:p>
            <a:pPr marL="228600" indent="-228600">
              <a:buAutoNum type="arabicPeriod"/>
            </a:pPr>
            <a:r>
              <a:rPr lang="en-US" sz="1200" dirty="0"/>
              <a:t>Algorithms </a:t>
            </a:r>
          </a:p>
          <a:p>
            <a:pPr marL="228600" indent="-228600">
              <a:buAutoNum type="arabicPeriod"/>
            </a:pPr>
            <a:r>
              <a:rPr lang="en-US" sz="1200" dirty="0"/>
              <a:t>High Level Languages </a:t>
            </a:r>
          </a:p>
          <a:p>
            <a:pPr marL="228600" indent="-228600">
              <a:buAutoNum type="arabicPeriod"/>
            </a:pPr>
            <a:r>
              <a:rPr lang="en-US" sz="1200" dirty="0"/>
              <a:t>Operating Systems </a:t>
            </a:r>
          </a:p>
          <a:p>
            <a:pPr marL="228600" indent="-228600">
              <a:buAutoNum type="arabicPeriod"/>
            </a:pPr>
            <a:r>
              <a:rPr lang="en-US" sz="1200" dirty="0"/>
              <a:t>Theory Computation</a:t>
            </a:r>
          </a:p>
          <a:p>
            <a:pPr marL="228600" indent="-228600">
              <a:buAutoNum type="arabicPeriod"/>
            </a:pPr>
            <a:r>
              <a:rPr lang="en-US" sz="1200" dirty="0"/>
              <a:t>Compilers</a:t>
            </a:r>
          </a:p>
          <a:p>
            <a:pPr marL="228600" indent="-228600">
              <a:buAutoNum type="arabicPeriod"/>
            </a:pPr>
            <a:r>
              <a:rPr lang="en-US" sz="1200" dirty="0"/>
              <a:t>Senior Seminar</a:t>
            </a:r>
          </a:p>
          <a:p>
            <a:pPr marL="228600" indent="-228600">
              <a:buAutoNum type="arabicPeriod"/>
            </a:pPr>
            <a:r>
              <a:rPr lang="en-US" sz="1200" dirty="0"/>
              <a:t>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586</Words>
  <Application>Microsoft Office PowerPoint</Application>
  <PresentationFormat>On-screen Show (4:3)</PresentationFormat>
  <Paragraphs>106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Default Design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Edwin Custer</cp:lastModifiedBy>
  <cp:revision>17</cp:revision>
  <cp:lastPrinted>2018-11-12T14:09:18Z</cp:lastPrinted>
  <dcterms:created xsi:type="dcterms:W3CDTF">2003-11-20T06:12:01Z</dcterms:created>
  <dcterms:modified xsi:type="dcterms:W3CDTF">2023-04-27T22:38:53Z</dcterms:modified>
</cp:coreProperties>
</file>